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64" r:id="rId3"/>
    <p:sldId id="257"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94F5A1-A684-4CC8-AEC6-615EF30771AB}" v="16" dt="2023-09-18T19:22:35.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4660"/>
  </p:normalViewPr>
  <p:slideViewPr>
    <p:cSldViewPr snapToGrid="0">
      <p:cViewPr varScale="1">
        <p:scale>
          <a:sx n="127" d="100"/>
          <a:sy n="127" d="100"/>
        </p:scale>
        <p:origin x="110" y="37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d Linthicum" userId="8c316a4d5fbf13c6" providerId="LiveId" clId="{F494F5A1-A684-4CC8-AEC6-615EF30771AB}"/>
    <pc:docChg chg="modSld">
      <pc:chgData name="Chad Linthicum" userId="8c316a4d5fbf13c6" providerId="LiveId" clId="{F494F5A1-A684-4CC8-AEC6-615EF30771AB}" dt="2023-09-18T19:26:59.379" v="18" actId="20577"/>
      <pc:docMkLst>
        <pc:docMk/>
      </pc:docMkLst>
      <pc:sldChg chg="modSp mod">
        <pc:chgData name="Chad Linthicum" userId="8c316a4d5fbf13c6" providerId="LiveId" clId="{F494F5A1-A684-4CC8-AEC6-615EF30771AB}" dt="2023-09-18T19:26:59.379" v="18" actId="20577"/>
        <pc:sldMkLst>
          <pc:docMk/>
          <pc:sldMk cId="1375984307" sldId="259"/>
        </pc:sldMkLst>
        <pc:spChg chg="mod">
          <ac:chgData name="Chad Linthicum" userId="8c316a4d5fbf13c6" providerId="LiveId" clId="{F494F5A1-A684-4CC8-AEC6-615EF30771AB}" dt="2023-09-18T19:26:59.379" v="18" actId="20577"/>
          <ac:spMkLst>
            <pc:docMk/>
            <pc:sldMk cId="1375984307" sldId="259"/>
            <ac:spMk id="3" creationId="{428759E3-AB89-F08B-384A-C383667CE59A}"/>
          </ac:spMkLst>
        </pc:spChg>
      </pc:sldChg>
      <pc:sldChg chg="modSp">
        <pc:chgData name="Chad Linthicum" userId="8c316a4d5fbf13c6" providerId="LiveId" clId="{F494F5A1-A684-4CC8-AEC6-615EF30771AB}" dt="2023-09-18T19:22:35.693" v="15" actId="20577"/>
        <pc:sldMkLst>
          <pc:docMk/>
          <pc:sldMk cId="2802082811" sldId="263"/>
        </pc:sldMkLst>
        <pc:spChg chg="mod">
          <ac:chgData name="Chad Linthicum" userId="8c316a4d5fbf13c6" providerId="LiveId" clId="{F494F5A1-A684-4CC8-AEC6-615EF30771AB}" dt="2023-09-18T19:22:35.693" v="15" actId="20577"/>
          <ac:spMkLst>
            <pc:docMk/>
            <pc:sldMk cId="2802082811" sldId="263"/>
            <ac:spMk id="2" creationId="{BC9950BD-42F5-E499-4C54-372DA02B272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68979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64282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49823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44472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9/18/2023</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781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87151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5613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60485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1955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41229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9/18/2023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48272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9/18/2023</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743207553"/>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9"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1"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2ECC6ED-D877-B053-D229-E261BB1B7C0C}"/>
              </a:ext>
            </a:extLst>
          </p:cNvPr>
          <p:cNvSpPr>
            <a:spLocks noGrp="1"/>
          </p:cNvSpPr>
          <p:nvPr>
            <p:ph type="ctrTitle"/>
          </p:nvPr>
        </p:nvSpPr>
        <p:spPr>
          <a:xfrm>
            <a:off x="540000" y="540000"/>
            <a:ext cx="4500561" cy="4259814"/>
          </a:xfrm>
        </p:spPr>
        <p:txBody>
          <a:bodyPr>
            <a:normAutofit/>
          </a:bodyPr>
          <a:lstStyle/>
          <a:p>
            <a:r>
              <a:rPr lang="en-US" sz="6000" b="1" dirty="0"/>
              <a:t>ARMORED CRUSADE</a:t>
            </a:r>
          </a:p>
        </p:txBody>
      </p:sp>
      <p:grpSp>
        <p:nvGrpSpPr>
          <p:cNvPr id="25" name="Group 24">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26" name="Oval 25">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Colored pencils inside a pencil holder which is on top of a wood table">
            <a:extLst>
              <a:ext uri="{FF2B5EF4-FFF2-40B4-BE49-F238E27FC236}">
                <a16:creationId xmlns:a16="http://schemas.microsoft.com/office/drawing/2014/main" id="{127077B6-5F26-909C-9D07-1F987C74684F}"/>
              </a:ext>
            </a:extLst>
          </p:cNvPr>
          <p:cNvPicPr>
            <a:picLocks noChangeAspect="1"/>
          </p:cNvPicPr>
          <p:nvPr/>
        </p:nvPicPr>
        <p:blipFill rotWithShape="1">
          <a:blip r:embed="rId2"/>
          <a:srcRect l="33251" r="-2" b="-2"/>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509071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E279-E091-1E84-1FB3-091B1BDE1908}"/>
              </a:ext>
            </a:extLst>
          </p:cNvPr>
          <p:cNvSpPr>
            <a:spLocks noGrp="1"/>
          </p:cNvSpPr>
          <p:nvPr>
            <p:ph type="title"/>
          </p:nvPr>
        </p:nvSpPr>
        <p:spPr>
          <a:xfrm>
            <a:off x="1840163" y="488426"/>
            <a:ext cx="11101135" cy="1809500"/>
          </a:xfrm>
        </p:spPr>
        <p:txBody>
          <a:bodyPr/>
          <a:lstStyle/>
          <a:p>
            <a:r>
              <a:rPr lang="en-US" dirty="0"/>
              <a:t>Home Team Game Dev</a:t>
            </a:r>
          </a:p>
        </p:txBody>
      </p:sp>
      <p:sp>
        <p:nvSpPr>
          <p:cNvPr id="3" name="Content Placeholder 2">
            <a:extLst>
              <a:ext uri="{FF2B5EF4-FFF2-40B4-BE49-F238E27FC236}">
                <a16:creationId xmlns:a16="http://schemas.microsoft.com/office/drawing/2014/main" id="{9D49BEC3-0B21-23B0-440E-E2C4D3CDD177}"/>
              </a:ext>
            </a:extLst>
          </p:cNvPr>
          <p:cNvSpPr>
            <a:spLocks noGrp="1"/>
          </p:cNvSpPr>
          <p:nvPr>
            <p:ph idx="1"/>
          </p:nvPr>
        </p:nvSpPr>
        <p:spPr>
          <a:xfrm>
            <a:off x="269999" y="1621632"/>
            <a:ext cx="11641136" cy="3779837"/>
          </a:xfrm>
        </p:spPr>
        <p:txBody>
          <a:bodyPr>
            <a:normAutofit/>
          </a:bodyPr>
          <a:lstStyle/>
          <a:p>
            <a:r>
              <a:rPr lang="en-US" sz="1200" dirty="0"/>
              <a:t>Previously enrolled for 4 months</a:t>
            </a:r>
          </a:p>
          <a:p>
            <a:r>
              <a:rPr lang="en-US" sz="1200" dirty="0"/>
              <a:t>Simulates a game dev environment working amongst other developers via GH and Slack</a:t>
            </a:r>
          </a:p>
          <a:p>
            <a:r>
              <a:rPr lang="en-US" sz="1200" dirty="0"/>
              <a:t>Guest speakers from the industry and other learning resources provided</a:t>
            </a:r>
          </a:p>
          <a:p>
            <a:r>
              <a:rPr lang="en-US" sz="1200" dirty="0"/>
              <a:t>You can contribute to other peoples’ games, and they can contribute to yours </a:t>
            </a:r>
            <a:br>
              <a:rPr lang="en-US" sz="1200" dirty="0"/>
            </a:br>
            <a:r>
              <a:rPr lang="en-US" sz="1200" dirty="0"/>
              <a:t>(if you’ve pitched one)</a:t>
            </a:r>
          </a:p>
          <a:p>
            <a:endParaRPr lang="en-US" sz="1200" dirty="0"/>
          </a:p>
        </p:txBody>
      </p:sp>
      <p:pic>
        <p:nvPicPr>
          <p:cNvPr id="5" name="Picture 4">
            <a:extLst>
              <a:ext uri="{FF2B5EF4-FFF2-40B4-BE49-F238E27FC236}">
                <a16:creationId xmlns:a16="http://schemas.microsoft.com/office/drawing/2014/main" id="{B8FE3EBA-35F5-71EC-540A-AB150F7A0BD4}"/>
              </a:ext>
            </a:extLst>
          </p:cNvPr>
          <p:cNvPicPr>
            <a:picLocks noChangeAspect="1"/>
          </p:cNvPicPr>
          <p:nvPr/>
        </p:nvPicPr>
        <p:blipFill>
          <a:blip r:embed="rId2"/>
          <a:stretch>
            <a:fillRect/>
          </a:stretch>
        </p:blipFill>
        <p:spPr>
          <a:xfrm>
            <a:off x="346113" y="3491233"/>
            <a:ext cx="7262812" cy="2619877"/>
          </a:xfrm>
          <a:prstGeom prst="rect">
            <a:avLst/>
          </a:prstGeom>
          <a:solidFill>
            <a:schemeClr val="bg1"/>
          </a:solidFill>
          <a:ln w="53975">
            <a:solidFill>
              <a:schemeClr val="bg1"/>
            </a:solidFill>
          </a:ln>
        </p:spPr>
      </p:pic>
      <p:pic>
        <p:nvPicPr>
          <p:cNvPr id="7170" name="Picture 2" descr="HomeTeam GameDev Podcast">
            <a:extLst>
              <a:ext uri="{FF2B5EF4-FFF2-40B4-BE49-F238E27FC236}">
                <a16:creationId xmlns:a16="http://schemas.microsoft.com/office/drawing/2014/main" id="{41D9D3D1-6363-BC4C-BFD5-A03385232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65" y="173036"/>
            <a:ext cx="1361157" cy="136115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AB032E9-7A23-A8DA-F8A0-43D912049F3F}"/>
              </a:ext>
            </a:extLst>
          </p:cNvPr>
          <p:cNvPicPr>
            <a:picLocks noChangeAspect="1"/>
          </p:cNvPicPr>
          <p:nvPr/>
        </p:nvPicPr>
        <p:blipFill>
          <a:blip r:embed="rId4"/>
          <a:stretch>
            <a:fillRect/>
          </a:stretch>
        </p:blipFill>
        <p:spPr>
          <a:xfrm>
            <a:off x="7932156" y="2774101"/>
            <a:ext cx="3904476" cy="2090241"/>
          </a:xfrm>
          <a:prstGeom prst="rect">
            <a:avLst/>
          </a:prstGeom>
          <a:solidFill>
            <a:schemeClr val="bg1"/>
          </a:solidFill>
          <a:ln w="53975">
            <a:solidFill>
              <a:schemeClr val="bg1"/>
            </a:solidFill>
          </a:ln>
        </p:spPr>
      </p:pic>
      <p:pic>
        <p:nvPicPr>
          <p:cNvPr id="9" name="Picture 8">
            <a:extLst>
              <a:ext uri="{FF2B5EF4-FFF2-40B4-BE49-F238E27FC236}">
                <a16:creationId xmlns:a16="http://schemas.microsoft.com/office/drawing/2014/main" id="{F2E11F37-76F9-0CEA-4F42-DC56195A0AE1}"/>
              </a:ext>
            </a:extLst>
          </p:cNvPr>
          <p:cNvPicPr>
            <a:picLocks noChangeAspect="1"/>
          </p:cNvPicPr>
          <p:nvPr/>
        </p:nvPicPr>
        <p:blipFill>
          <a:blip r:embed="rId5"/>
          <a:stretch>
            <a:fillRect/>
          </a:stretch>
        </p:blipFill>
        <p:spPr>
          <a:xfrm>
            <a:off x="8541191" y="5125235"/>
            <a:ext cx="2708138" cy="1415955"/>
          </a:xfrm>
          <a:prstGeom prst="rect">
            <a:avLst/>
          </a:prstGeom>
          <a:solidFill>
            <a:schemeClr val="bg1"/>
          </a:solidFill>
          <a:ln w="53975">
            <a:solidFill>
              <a:schemeClr val="bg1"/>
            </a:solidFill>
          </a:ln>
        </p:spPr>
      </p:pic>
    </p:spTree>
    <p:extLst>
      <p:ext uri="{BB962C8B-B14F-4D97-AF65-F5344CB8AC3E}">
        <p14:creationId xmlns:p14="http://schemas.microsoft.com/office/powerpoint/2010/main" val="250285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1500"/>
                                        <p:tgtEl>
                                          <p:spTgt spid="7"/>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2953F-DC79-3BF2-1EDD-D394814900DE}"/>
              </a:ext>
            </a:extLst>
          </p:cNvPr>
          <p:cNvSpPr>
            <a:spLocks noGrp="1"/>
          </p:cNvSpPr>
          <p:nvPr>
            <p:ph type="title"/>
          </p:nvPr>
        </p:nvSpPr>
        <p:spPr/>
        <p:txBody>
          <a:bodyPr/>
          <a:lstStyle/>
          <a:p>
            <a:r>
              <a:rPr lang="en-US" dirty="0"/>
              <a:t>Genre</a:t>
            </a:r>
          </a:p>
        </p:txBody>
      </p:sp>
      <p:sp>
        <p:nvSpPr>
          <p:cNvPr id="3" name="Content Placeholder 2">
            <a:extLst>
              <a:ext uri="{FF2B5EF4-FFF2-40B4-BE49-F238E27FC236}">
                <a16:creationId xmlns:a16="http://schemas.microsoft.com/office/drawing/2014/main" id="{EB504D7A-FB5C-67A1-88EA-874AD30BC322}"/>
              </a:ext>
            </a:extLst>
          </p:cNvPr>
          <p:cNvSpPr>
            <a:spLocks noGrp="1"/>
          </p:cNvSpPr>
          <p:nvPr>
            <p:ph idx="1"/>
          </p:nvPr>
        </p:nvSpPr>
        <p:spPr/>
        <p:txBody>
          <a:bodyPr>
            <a:normAutofit/>
          </a:bodyPr>
          <a:lstStyle/>
          <a:p>
            <a:r>
              <a:rPr lang="en-US" sz="3000" dirty="0"/>
              <a:t>3D</a:t>
            </a:r>
          </a:p>
          <a:p>
            <a:r>
              <a:rPr lang="en-US" sz="3000" dirty="0"/>
              <a:t>Arcade-style</a:t>
            </a:r>
          </a:p>
          <a:p>
            <a:r>
              <a:rPr lang="en-US" sz="3000" dirty="0"/>
              <a:t>Action/Combat</a:t>
            </a:r>
          </a:p>
          <a:p>
            <a:r>
              <a:rPr lang="en-US" sz="3000" dirty="0"/>
              <a:t>High replay-ability </a:t>
            </a:r>
            <a:br>
              <a:rPr lang="en-US" sz="3000" dirty="0"/>
            </a:br>
            <a:r>
              <a:rPr lang="en-US" sz="3000" dirty="0"/>
              <a:t>(one more quarter)</a:t>
            </a:r>
          </a:p>
          <a:p>
            <a:endParaRPr lang="en-US" sz="3000" dirty="0"/>
          </a:p>
        </p:txBody>
      </p:sp>
      <p:pic>
        <p:nvPicPr>
          <p:cNvPr id="13" name="Picture 12">
            <a:extLst>
              <a:ext uri="{FF2B5EF4-FFF2-40B4-BE49-F238E27FC236}">
                <a16:creationId xmlns:a16="http://schemas.microsoft.com/office/drawing/2014/main" id="{E2960500-BF54-FCBE-99EA-5F95D9AE988A}"/>
              </a:ext>
            </a:extLst>
          </p:cNvPr>
          <p:cNvPicPr>
            <a:picLocks noChangeAspect="1"/>
          </p:cNvPicPr>
          <p:nvPr/>
        </p:nvPicPr>
        <p:blipFill>
          <a:blip r:embed="rId2"/>
          <a:stretch>
            <a:fillRect/>
          </a:stretch>
        </p:blipFill>
        <p:spPr>
          <a:xfrm rot="18900000">
            <a:off x="4453075" y="1439333"/>
            <a:ext cx="1787756" cy="1597719"/>
          </a:xfrm>
          <a:prstGeom prst="rect">
            <a:avLst/>
          </a:prstGeom>
        </p:spPr>
      </p:pic>
      <p:pic>
        <p:nvPicPr>
          <p:cNvPr id="19" name="Picture 18">
            <a:extLst>
              <a:ext uri="{FF2B5EF4-FFF2-40B4-BE49-F238E27FC236}">
                <a16:creationId xmlns:a16="http://schemas.microsoft.com/office/drawing/2014/main" id="{153B87CE-F339-BA99-09F7-2C490C1E1D58}"/>
              </a:ext>
            </a:extLst>
          </p:cNvPr>
          <p:cNvPicPr>
            <a:picLocks noChangeAspect="1"/>
          </p:cNvPicPr>
          <p:nvPr/>
        </p:nvPicPr>
        <p:blipFill>
          <a:blip r:embed="rId3"/>
          <a:stretch>
            <a:fillRect/>
          </a:stretch>
        </p:blipFill>
        <p:spPr>
          <a:xfrm>
            <a:off x="7796385" y="4015797"/>
            <a:ext cx="3844750" cy="2400191"/>
          </a:xfrm>
          <a:prstGeom prst="rect">
            <a:avLst/>
          </a:prstGeom>
        </p:spPr>
      </p:pic>
      <p:pic>
        <p:nvPicPr>
          <p:cNvPr id="20" name="Picture 19">
            <a:extLst>
              <a:ext uri="{FF2B5EF4-FFF2-40B4-BE49-F238E27FC236}">
                <a16:creationId xmlns:a16="http://schemas.microsoft.com/office/drawing/2014/main" id="{0A74E3E1-8A7A-F65D-F2D0-BF35CAB063A1}"/>
              </a:ext>
            </a:extLst>
          </p:cNvPr>
          <p:cNvPicPr>
            <a:picLocks noChangeAspect="1"/>
          </p:cNvPicPr>
          <p:nvPr/>
        </p:nvPicPr>
        <p:blipFill>
          <a:blip r:embed="rId2"/>
          <a:stretch>
            <a:fillRect/>
          </a:stretch>
        </p:blipFill>
        <p:spPr>
          <a:xfrm rot="2074238">
            <a:off x="10077340" y="597333"/>
            <a:ext cx="1433284" cy="1280927"/>
          </a:xfrm>
          <a:prstGeom prst="rect">
            <a:avLst/>
          </a:prstGeom>
        </p:spPr>
      </p:pic>
      <p:pic>
        <p:nvPicPr>
          <p:cNvPr id="21" name="Picture 20">
            <a:extLst>
              <a:ext uri="{FF2B5EF4-FFF2-40B4-BE49-F238E27FC236}">
                <a16:creationId xmlns:a16="http://schemas.microsoft.com/office/drawing/2014/main" id="{C1CBEA58-EA4D-7123-8C2C-0C2BC739AAD6}"/>
              </a:ext>
            </a:extLst>
          </p:cNvPr>
          <p:cNvPicPr>
            <a:picLocks noChangeAspect="1"/>
          </p:cNvPicPr>
          <p:nvPr/>
        </p:nvPicPr>
        <p:blipFill>
          <a:blip r:embed="rId2"/>
          <a:stretch>
            <a:fillRect/>
          </a:stretch>
        </p:blipFill>
        <p:spPr>
          <a:xfrm rot="2104700">
            <a:off x="8211736" y="1581808"/>
            <a:ext cx="1022622" cy="913919"/>
          </a:xfrm>
          <a:prstGeom prst="rect">
            <a:avLst/>
          </a:prstGeom>
        </p:spPr>
      </p:pic>
      <p:pic>
        <p:nvPicPr>
          <p:cNvPr id="5126" name="Picture 6" descr="explosion by benthedwarf on DeviantArt">
            <a:extLst>
              <a:ext uri="{FF2B5EF4-FFF2-40B4-BE49-F238E27FC236}">
                <a16:creationId xmlns:a16="http://schemas.microsoft.com/office/drawing/2014/main" id="{B8EB13AE-466A-1D65-791A-93DC83521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00000">
            <a:off x="6700096" y="2918514"/>
            <a:ext cx="1593358" cy="1912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6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700"/>
                            </p:stCondLst>
                            <p:childTnLst>
                              <p:par>
                                <p:cTn id="10" presetID="2" presetClass="entr" presetSubtype="3" fill="hold" nodeType="afterEffect">
                                  <p:stCondLst>
                                    <p:cond delay="20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1+#ppt_w/2"/>
                                          </p:val>
                                        </p:tav>
                                        <p:tav tm="100000">
                                          <p:val>
                                            <p:strVal val="#ppt_x"/>
                                          </p:val>
                                        </p:tav>
                                      </p:tavLst>
                                    </p:anim>
                                    <p:anim calcmode="lin" valueType="num">
                                      <p:cBhvr additive="base">
                                        <p:cTn id="13" dur="500" fill="hold"/>
                                        <p:tgtEl>
                                          <p:spTgt spid="21"/>
                                        </p:tgtEl>
                                        <p:attrNameLst>
                                          <p:attrName>ppt_y</p:attrName>
                                        </p:attrNameLst>
                                      </p:cBhvr>
                                      <p:tavLst>
                                        <p:tav tm="0">
                                          <p:val>
                                            <p:strVal val="0-#ppt_h/2"/>
                                          </p:val>
                                        </p:tav>
                                        <p:tav tm="100000">
                                          <p:val>
                                            <p:strVal val="#ppt_y"/>
                                          </p:val>
                                        </p:tav>
                                      </p:tavLst>
                                    </p:anim>
                                  </p:childTnLst>
                                </p:cTn>
                              </p:par>
                            </p:childTnLst>
                          </p:cTn>
                        </p:par>
                        <p:par>
                          <p:cTn id="14" fill="hold">
                            <p:stCondLst>
                              <p:cond delay="1400"/>
                            </p:stCondLst>
                            <p:childTnLst>
                              <p:par>
                                <p:cTn id="15" presetID="2" presetClass="entr" presetSubtype="3" fill="hold" nodeType="afterEffect">
                                  <p:stCondLst>
                                    <p:cond delay="20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0-#ppt_h/2"/>
                                          </p:val>
                                        </p:tav>
                                        <p:tav tm="100000">
                                          <p:val>
                                            <p:strVal val="#ppt_y"/>
                                          </p:val>
                                        </p:tav>
                                      </p:tavLst>
                                    </p:anim>
                                  </p:childTnLst>
                                </p:cTn>
                              </p:par>
                            </p:childTnLst>
                          </p:cTn>
                        </p:par>
                        <p:par>
                          <p:cTn id="19" fill="hold">
                            <p:stCondLst>
                              <p:cond delay="2100"/>
                            </p:stCondLst>
                            <p:childTnLst>
                              <p:par>
                                <p:cTn id="20" presetID="2" presetClass="entr" presetSubtype="2" fill="hold" nodeType="afterEffect">
                                  <p:stCondLst>
                                    <p:cond delay="20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par>
                          <p:cTn id="24" fill="hold">
                            <p:stCondLst>
                              <p:cond delay="2800"/>
                            </p:stCondLst>
                            <p:childTnLst>
                              <p:par>
                                <p:cTn id="25" presetID="1" presetClass="entr" presetSubtype="0" fill="hold" nodeType="afterEffect">
                                  <p:stCondLst>
                                    <p:cond delay="500"/>
                                  </p:stCondLst>
                                  <p:childTnLst>
                                    <p:set>
                                      <p:cBhvr>
                                        <p:cTn id="26"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D291-0418-7CDA-10EC-90CC0E34A886}"/>
              </a:ext>
            </a:extLst>
          </p:cNvPr>
          <p:cNvSpPr>
            <a:spLocks noGrp="1"/>
          </p:cNvSpPr>
          <p:nvPr>
            <p:ph type="title"/>
          </p:nvPr>
        </p:nvSpPr>
        <p:spPr/>
        <p:txBody>
          <a:bodyPr/>
          <a:lstStyle/>
          <a:p>
            <a:r>
              <a:rPr lang="en-US" dirty="0"/>
              <a:t>Inspiration</a:t>
            </a:r>
          </a:p>
        </p:txBody>
      </p:sp>
      <p:sp>
        <p:nvSpPr>
          <p:cNvPr id="3" name="Content Placeholder 2">
            <a:extLst>
              <a:ext uri="{FF2B5EF4-FFF2-40B4-BE49-F238E27FC236}">
                <a16:creationId xmlns:a16="http://schemas.microsoft.com/office/drawing/2014/main" id="{68D36ECB-7AF3-01A5-BE72-94F7204A057C}"/>
              </a:ext>
            </a:extLst>
          </p:cNvPr>
          <p:cNvSpPr>
            <a:spLocks noGrp="1"/>
          </p:cNvSpPr>
          <p:nvPr>
            <p:ph idx="1"/>
          </p:nvPr>
        </p:nvSpPr>
        <p:spPr>
          <a:xfrm>
            <a:off x="540000" y="2528887"/>
            <a:ext cx="5335020" cy="3779837"/>
          </a:xfrm>
        </p:spPr>
        <p:txBody>
          <a:bodyPr>
            <a:normAutofit fontScale="77500" lnSpcReduction="20000"/>
          </a:bodyPr>
          <a:lstStyle/>
          <a:p>
            <a:r>
              <a:rPr lang="en-US" dirty="0"/>
              <a:t>SKY ATTACK by </a:t>
            </a:r>
            <a:r>
              <a:rPr lang="en-US" dirty="0" err="1"/>
              <a:t>Tomy</a:t>
            </a:r>
            <a:endParaRPr lang="en-US" dirty="0"/>
          </a:p>
          <a:p>
            <a:r>
              <a:rPr lang="en-US" dirty="0"/>
              <a:t>The </a:t>
            </a:r>
            <a:r>
              <a:rPr lang="en-US" dirty="0" err="1"/>
              <a:t>Tomytronic</a:t>
            </a:r>
            <a:r>
              <a:rPr lang="en-US" dirty="0"/>
              <a:t> 3D is a series of portable, handheld gaming devices released by </a:t>
            </a:r>
            <a:r>
              <a:rPr lang="en-US" dirty="0" err="1"/>
              <a:t>Tomy</a:t>
            </a:r>
            <a:r>
              <a:rPr lang="en-US" dirty="0"/>
              <a:t>. The device featured a strap so the player would be able to wear it around the neck in-between playing. The </a:t>
            </a:r>
            <a:r>
              <a:rPr lang="en-US" dirty="0" err="1"/>
              <a:t>Tomytronic</a:t>
            </a:r>
            <a:r>
              <a:rPr lang="en-US" dirty="0"/>
              <a:t> simulated 3D by having two LCD panels that were lit by external light through a window on top of the device. Released in 1983, it was the first dedicated home video 3D hardware</a:t>
            </a:r>
          </a:p>
          <a:p>
            <a:pPr lvl="1"/>
            <a:r>
              <a:rPr lang="en-US" dirty="0"/>
              <a:t>Like a View Master, but cooler still</a:t>
            </a:r>
          </a:p>
          <a:p>
            <a:r>
              <a:rPr lang="en-US" dirty="0"/>
              <a:t>90’s era N64/PS1 style graphics:</a:t>
            </a:r>
            <a:br>
              <a:rPr lang="en-US" dirty="0"/>
            </a:br>
            <a:r>
              <a:rPr lang="en-US" sz="1700" dirty="0"/>
              <a:t>Cyber Sled, </a:t>
            </a:r>
            <a:r>
              <a:rPr lang="en-US" sz="1700" dirty="0" err="1"/>
              <a:t>Cruisin</a:t>
            </a:r>
            <a:r>
              <a:rPr lang="en-US" sz="1700" dirty="0"/>
              <a:t>’ USA, WIPEOUT, Crazy Taxi, Virtual On</a:t>
            </a:r>
          </a:p>
          <a:p>
            <a:r>
              <a:rPr lang="en-US" dirty="0"/>
              <a:t>ARMORED CRUSADE is </a:t>
            </a:r>
            <a:r>
              <a:rPr lang="en-US" b="1" dirty="0"/>
              <a:t>not</a:t>
            </a:r>
            <a:r>
              <a:rPr lang="en-US" dirty="0"/>
              <a:t> a VR game</a:t>
            </a:r>
          </a:p>
        </p:txBody>
      </p:sp>
      <p:pic>
        <p:nvPicPr>
          <p:cNvPr id="1026" name="Picture 2" descr="Tomytronic 3D Sky Attack Handheld Electronic Video Game">
            <a:extLst>
              <a:ext uri="{FF2B5EF4-FFF2-40B4-BE49-F238E27FC236}">
                <a16:creationId xmlns:a16="http://schemas.microsoft.com/office/drawing/2014/main" id="{3266F4B2-E732-A684-0D7A-CF201A951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8866" y="3429000"/>
            <a:ext cx="4285566" cy="3216185"/>
          </a:xfrm>
          <a:prstGeom prst="rect">
            <a:avLst/>
          </a:prstGeom>
          <a:noFill/>
          <a:ln w="60325">
            <a:solidFill>
              <a:schemeClr val="bg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A9C1E6-B623-41CB-DB57-DA068E7E0519}"/>
              </a:ext>
            </a:extLst>
          </p:cNvPr>
          <p:cNvPicPr>
            <a:picLocks noChangeAspect="1"/>
          </p:cNvPicPr>
          <p:nvPr/>
        </p:nvPicPr>
        <p:blipFill>
          <a:blip r:embed="rId3"/>
          <a:stretch>
            <a:fillRect/>
          </a:stretch>
        </p:blipFill>
        <p:spPr>
          <a:xfrm>
            <a:off x="7950604" y="207735"/>
            <a:ext cx="2374496" cy="2956187"/>
          </a:xfrm>
          <a:prstGeom prst="rect">
            <a:avLst/>
          </a:prstGeom>
          <a:ln w="50800">
            <a:solidFill>
              <a:schemeClr val="bg1"/>
            </a:solidFill>
          </a:ln>
        </p:spPr>
      </p:pic>
      <p:sp>
        <p:nvSpPr>
          <p:cNvPr id="8" name="Content Placeholder 2">
            <a:extLst>
              <a:ext uri="{FF2B5EF4-FFF2-40B4-BE49-F238E27FC236}">
                <a16:creationId xmlns:a16="http://schemas.microsoft.com/office/drawing/2014/main" id="{181BE1D5-0727-3B25-E05F-2A73196E2665}"/>
              </a:ext>
            </a:extLst>
          </p:cNvPr>
          <p:cNvSpPr txBox="1">
            <a:spLocks/>
          </p:cNvSpPr>
          <p:nvPr/>
        </p:nvSpPr>
        <p:spPr>
          <a:xfrm>
            <a:off x="4247553" y="5607596"/>
            <a:ext cx="823980" cy="482635"/>
          </a:xfrm>
          <a:prstGeom prst="rect">
            <a:avLst/>
          </a:prstGeom>
        </p:spPr>
        <p:txBody>
          <a:bodyPr vert="horz" lIns="91440" tIns="45720" rIns="91440" bIns="45720" rtlCol="0">
            <a:no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yet?</a:t>
            </a:r>
          </a:p>
        </p:txBody>
      </p:sp>
    </p:spTree>
    <p:extLst>
      <p:ext uri="{BB962C8B-B14F-4D97-AF65-F5344CB8AC3E}">
        <p14:creationId xmlns:p14="http://schemas.microsoft.com/office/powerpoint/2010/main" val="22583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0"/>
                                        <p:tgtEl>
                                          <p:spTgt spid="5"/>
                                        </p:tgtEl>
                                      </p:cBhvr>
                                    </p:animEffect>
                                    <p:anim calcmode="lin" valueType="num">
                                      <p:cBhvr>
                                        <p:cTn id="8" dur="2500" fill="hold"/>
                                        <p:tgtEl>
                                          <p:spTgt spid="5"/>
                                        </p:tgtEl>
                                        <p:attrNameLst>
                                          <p:attrName>ppt_x</p:attrName>
                                        </p:attrNameLst>
                                      </p:cBhvr>
                                      <p:tavLst>
                                        <p:tav tm="0">
                                          <p:val>
                                            <p:strVal val="#ppt_x"/>
                                          </p:val>
                                        </p:tav>
                                        <p:tav tm="100000">
                                          <p:val>
                                            <p:strVal val="#ppt_x"/>
                                          </p:val>
                                        </p:tav>
                                      </p:tavLst>
                                    </p:anim>
                                    <p:anim calcmode="lin" valueType="num">
                                      <p:cBhvr>
                                        <p:cTn id="9" dur="25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2500"/>
                                        <p:tgtEl>
                                          <p:spTgt spid="1026"/>
                                        </p:tgtEl>
                                      </p:cBhvr>
                                    </p:animEffect>
                                    <p:anim calcmode="lin" valueType="num">
                                      <p:cBhvr>
                                        <p:cTn id="13" dur="2500" fill="hold"/>
                                        <p:tgtEl>
                                          <p:spTgt spid="1026"/>
                                        </p:tgtEl>
                                        <p:attrNameLst>
                                          <p:attrName>ppt_x</p:attrName>
                                        </p:attrNameLst>
                                      </p:cBhvr>
                                      <p:tavLst>
                                        <p:tav tm="0">
                                          <p:val>
                                            <p:strVal val="#ppt_x"/>
                                          </p:val>
                                        </p:tav>
                                        <p:tav tm="100000">
                                          <p:val>
                                            <p:strVal val="#ppt_x"/>
                                          </p:val>
                                        </p:tav>
                                      </p:tavLst>
                                    </p:anim>
                                    <p:anim calcmode="lin" valueType="num">
                                      <p:cBhvr>
                                        <p:cTn id="14" dur="25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2000" fill="hold"/>
                                        <p:tgtEl>
                                          <p:spTgt spid="8"/>
                                        </p:tgtEl>
                                        <p:attrNameLst>
                                          <p:attrName>ppt_w</p:attrName>
                                        </p:attrNameLst>
                                      </p:cBhvr>
                                      <p:tavLst>
                                        <p:tav tm="0">
                                          <p:val>
                                            <p:fltVal val="0"/>
                                          </p:val>
                                        </p:tav>
                                        <p:tav tm="100000">
                                          <p:val>
                                            <p:strVal val="#ppt_w"/>
                                          </p:val>
                                        </p:tav>
                                      </p:tavLst>
                                    </p:anim>
                                    <p:anim calcmode="lin" valueType="num">
                                      <p:cBhvr>
                                        <p:cTn id="20" dur="2000" fill="hold"/>
                                        <p:tgtEl>
                                          <p:spTgt spid="8"/>
                                        </p:tgtEl>
                                        <p:attrNameLst>
                                          <p:attrName>ppt_h</p:attrName>
                                        </p:attrNameLst>
                                      </p:cBhvr>
                                      <p:tavLst>
                                        <p:tav tm="0">
                                          <p:val>
                                            <p:fltVal val="0"/>
                                          </p:val>
                                        </p:tav>
                                        <p:tav tm="100000">
                                          <p:val>
                                            <p:strVal val="#ppt_h"/>
                                          </p:val>
                                        </p:tav>
                                      </p:tavLst>
                                    </p:anim>
                                    <p:animEffect transition="in" filter="fade">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7" name="Group 2056">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058" name="Rectangle 2057">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Oval 2058">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Oval 2059">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61" name="Group 2060">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66" name="Rectangle 2065">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2" name="Group 2061">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64" name="Rectangle 2063">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3" name="Rectangle 2062">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9" name="Rectangle 2068">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050" name="Picture 2" descr="Pie In The Sky Stock Illustration - Download Image Now - Pie in the Sky,  Cloud - Sky, Cherry Pie - iStock">
            <a:extLst>
              <a:ext uri="{FF2B5EF4-FFF2-40B4-BE49-F238E27FC236}">
                <a16:creationId xmlns:a16="http://schemas.microsoft.com/office/drawing/2014/main" id="{B26A57D6-A214-007B-7EA4-F508AFD828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0"/>
          <a:stretch/>
        </p:blipFill>
        <p:spPr bwMode="auto">
          <a:xfrm>
            <a:off x="-153202" y="84783"/>
            <a:ext cx="4709147" cy="4709161"/>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noFill/>
          <a:effectLst>
            <a:softEdge rad="10160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28759E3-AB89-F08B-384A-C383667CE59A}"/>
              </a:ext>
            </a:extLst>
          </p:cNvPr>
          <p:cNvSpPr>
            <a:spLocks noGrp="1"/>
          </p:cNvSpPr>
          <p:nvPr>
            <p:ph idx="1"/>
          </p:nvPr>
        </p:nvSpPr>
        <p:spPr>
          <a:xfrm>
            <a:off x="4870904" y="619622"/>
            <a:ext cx="7169275" cy="6149340"/>
          </a:xfrm>
        </p:spPr>
        <p:txBody>
          <a:bodyPr anchor="t">
            <a:noAutofit/>
          </a:bodyPr>
          <a:lstStyle/>
          <a:p>
            <a:pPr>
              <a:lnSpc>
                <a:spcPct val="115000"/>
              </a:lnSpc>
              <a:buFont typeface="+mj-lt"/>
              <a:buAutoNum type="arabicPeriod"/>
            </a:pPr>
            <a:endParaRPr lang="en-US" sz="950" b="1" i="0" dirty="0">
              <a:effectLst/>
              <a:latin typeface="-apple-system"/>
            </a:endParaRPr>
          </a:p>
          <a:p>
            <a:pPr>
              <a:lnSpc>
                <a:spcPct val="115000"/>
              </a:lnSpc>
              <a:buFont typeface="+mj-lt"/>
              <a:buAutoNum type="arabicPeriod"/>
            </a:pPr>
            <a:r>
              <a:rPr lang="en-US" sz="950" b="1" i="0" dirty="0">
                <a:effectLst/>
                <a:latin typeface="-apple-system"/>
              </a:rPr>
              <a:t>Proof of Concept:</a:t>
            </a:r>
          </a:p>
          <a:p>
            <a:pPr marL="742950" lvl="1" indent="-285750">
              <a:lnSpc>
                <a:spcPct val="115000"/>
              </a:lnSpc>
              <a:buFont typeface="+mj-lt"/>
              <a:buAutoNum type="arabicPeriod"/>
            </a:pPr>
            <a:r>
              <a:rPr lang="en-US" sz="950" b="1" i="0" dirty="0">
                <a:effectLst/>
                <a:latin typeface="-apple-system"/>
              </a:rPr>
              <a:t>Demonstrate the viability and potential of the core gameplay mechanics, vehicle design, and level structures that can be expanded upon in the future game.</a:t>
            </a:r>
          </a:p>
          <a:p>
            <a:pPr>
              <a:lnSpc>
                <a:spcPct val="115000"/>
              </a:lnSpc>
              <a:buFont typeface="+mj-lt"/>
              <a:buAutoNum type="arabicPeriod"/>
            </a:pPr>
            <a:r>
              <a:rPr lang="en-US" sz="950" b="1" i="0" dirty="0">
                <a:effectLst/>
                <a:latin typeface="-apple-system"/>
              </a:rPr>
              <a:t>Engaging Gameplay Mechanics:</a:t>
            </a:r>
          </a:p>
          <a:p>
            <a:pPr marL="742950" lvl="1" indent="-285750">
              <a:lnSpc>
                <a:spcPct val="115000"/>
              </a:lnSpc>
              <a:buFont typeface="+mj-lt"/>
              <a:buAutoNum type="arabicPeriod"/>
            </a:pPr>
            <a:r>
              <a:rPr lang="en-US" sz="950" b="1" i="0" dirty="0">
                <a:effectLst/>
                <a:latin typeface="-apple-system"/>
              </a:rPr>
              <a:t>Create dynamic and engaging gameplay mechanics that capture the essence of SKY ATTACK while adding new elements to enhance the player experience.</a:t>
            </a:r>
          </a:p>
          <a:p>
            <a:pPr marL="742950" lvl="1" indent="-285750">
              <a:lnSpc>
                <a:spcPct val="115000"/>
              </a:lnSpc>
              <a:buFont typeface="+mj-lt"/>
              <a:buAutoNum type="arabicPeriod"/>
            </a:pPr>
            <a:r>
              <a:rPr lang="en-US" sz="950" b="1" i="0" dirty="0">
                <a:effectLst/>
                <a:latin typeface="-apple-system"/>
              </a:rPr>
              <a:t>Implement smooth and responsive controls to ensure players feel in control of their armored vehicle.</a:t>
            </a:r>
          </a:p>
          <a:p>
            <a:pPr>
              <a:lnSpc>
                <a:spcPct val="115000"/>
              </a:lnSpc>
              <a:buFont typeface="+mj-lt"/>
              <a:buAutoNum type="arabicPeriod"/>
            </a:pPr>
            <a:r>
              <a:rPr lang="en-US" sz="950" b="1" i="0" dirty="0">
                <a:effectLst/>
                <a:latin typeface="-apple-system"/>
              </a:rPr>
              <a:t>Challenging Levels and Enemies:</a:t>
            </a:r>
          </a:p>
          <a:p>
            <a:pPr marL="742950" lvl="1" indent="-285750">
              <a:lnSpc>
                <a:spcPct val="115000"/>
              </a:lnSpc>
              <a:buFont typeface="+mj-lt"/>
              <a:buAutoNum type="arabicPeriod"/>
            </a:pPr>
            <a:r>
              <a:rPr lang="en-US" sz="950" b="1" i="0" dirty="0">
                <a:effectLst/>
                <a:latin typeface="-apple-system"/>
              </a:rPr>
              <a:t>Develop a series of progressively challenging </a:t>
            </a:r>
            <a:r>
              <a:rPr lang="en-US" sz="950" b="1" i="0">
                <a:effectLst/>
                <a:latin typeface="-apple-system"/>
              </a:rPr>
              <a:t>levels of ground-based </a:t>
            </a:r>
            <a:r>
              <a:rPr lang="en-US" sz="950" b="1" i="0" dirty="0">
                <a:effectLst/>
                <a:latin typeface="-apple-system"/>
              </a:rPr>
              <a:t>combat scenarios.</a:t>
            </a:r>
          </a:p>
          <a:p>
            <a:pPr marL="742950" lvl="1" indent="-285750">
              <a:lnSpc>
                <a:spcPct val="115000"/>
              </a:lnSpc>
              <a:buFont typeface="+mj-lt"/>
              <a:buAutoNum type="arabicPeriod"/>
            </a:pPr>
            <a:r>
              <a:rPr lang="en-US" sz="950" b="1" i="0" dirty="0">
                <a:effectLst/>
                <a:latin typeface="-apple-system"/>
              </a:rPr>
              <a:t>Introduce a range of enemy types with varying attack patterns, behaviors, and levels of difficulty to keep players engaged and provide a sense of progression.</a:t>
            </a:r>
          </a:p>
          <a:p>
            <a:pPr>
              <a:lnSpc>
                <a:spcPct val="115000"/>
              </a:lnSpc>
              <a:buFont typeface="+mj-lt"/>
              <a:buAutoNum type="arabicPeriod"/>
            </a:pPr>
            <a:r>
              <a:rPr lang="en-US" sz="950" b="1" i="0" dirty="0">
                <a:effectLst/>
                <a:latin typeface="-apple-system"/>
              </a:rPr>
              <a:t>Upgrades and Power-Ups:</a:t>
            </a:r>
          </a:p>
          <a:p>
            <a:pPr marL="742950" lvl="1" indent="-285750">
              <a:lnSpc>
                <a:spcPct val="115000"/>
              </a:lnSpc>
              <a:buFont typeface="+mj-lt"/>
              <a:buAutoNum type="arabicPeriod"/>
            </a:pPr>
            <a:r>
              <a:rPr lang="en-US" sz="950" b="1" i="0" dirty="0">
                <a:effectLst/>
                <a:latin typeface="-apple-system"/>
              </a:rPr>
              <a:t>Implement an upgrade system that allows players to enhance their armored vehicles' performance, firepower, and defensive capabilities over time.</a:t>
            </a:r>
          </a:p>
          <a:p>
            <a:pPr marL="742950" lvl="1" indent="-285750">
              <a:lnSpc>
                <a:spcPct val="115000"/>
              </a:lnSpc>
              <a:buFont typeface="+mj-lt"/>
              <a:buAutoNum type="arabicPeriod"/>
            </a:pPr>
            <a:r>
              <a:rPr lang="en-US" sz="950" b="1" i="0" dirty="0">
                <a:effectLst/>
                <a:latin typeface="-apple-system"/>
              </a:rPr>
              <a:t>Incorporate power-ups and collectibles throughout the levels to provide temporary boosts, special abilities, or unique weapons, adding depth to the gameplay.</a:t>
            </a:r>
          </a:p>
          <a:p>
            <a:pPr>
              <a:lnSpc>
                <a:spcPct val="115000"/>
              </a:lnSpc>
              <a:buFont typeface="+mj-lt"/>
              <a:buAutoNum type="arabicPeriod"/>
            </a:pPr>
            <a:r>
              <a:rPr lang="en-US" sz="950" b="1" i="0" dirty="0">
                <a:effectLst/>
                <a:latin typeface="-apple-system"/>
              </a:rPr>
              <a:t>Immersive Visuals and Audio:</a:t>
            </a:r>
          </a:p>
          <a:p>
            <a:pPr marL="742950" lvl="1" indent="-285750">
              <a:lnSpc>
                <a:spcPct val="115000"/>
              </a:lnSpc>
              <a:buFont typeface="+mj-lt"/>
              <a:buAutoNum type="arabicPeriod"/>
            </a:pPr>
            <a:r>
              <a:rPr lang="en-US" sz="950" b="1" i="0" dirty="0">
                <a:effectLst/>
                <a:latin typeface="-apple-system"/>
              </a:rPr>
              <a:t>Create visually appealing graphics that capture the spirit of the game and enhance the player's immersion.</a:t>
            </a:r>
          </a:p>
          <a:p>
            <a:pPr marL="742950" lvl="1" indent="-285750">
              <a:lnSpc>
                <a:spcPct val="115000"/>
              </a:lnSpc>
              <a:buFont typeface="+mj-lt"/>
              <a:buAutoNum type="arabicPeriod"/>
            </a:pPr>
            <a:r>
              <a:rPr lang="en-US" sz="950" b="1" i="0" dirty="0">
                <a:effectLst/>
                <a:latin typeface="-apple-system"/>
              </a:rPr>
              <a:t>Complement the visuals with an engaging soundtrack and sound effects that match the game's action and atmosphere.</a:t>
            </a:r>
          </a:p>
          <a:p>
            <a:pPr>
              <a:lnSpc>
                <a:spcPct val="115000"/>
              </a:lnSpc>
              <a:buFont typeface="+mj-lt"/>
              <a:buAutoNum type="arabicPeriod"/>
            </a:pPr>
            <a:r>
              <a:rPr lang="en-US" sz="950" b="1" i="0" dirty="0" err="1">
                <a:effectLst/>
                <a:latin typeface="-apple-system"/>
              </a:rPr>
              <a:t>Replayability</a:t>
            </a:r>
            <a:r>
              <a:rPr lang="en-US" sz="950" b="1" i="0" dirty="0">
                <a:effectLst/>
                <a:latin typeface="-apple-system"/>
              </a:rPr>
              <a:t> and Progression:</a:t>
            </a:r>
          </a:p>
          <a:p>
            <a:pPr marL="742950" lvl="1" indent="-285750">
              <a:lnSpc>
                <a:spcPct val="115000"/>
              </a:lnSpc>
              <a:buFont typeface="+mj-lt"/>
              <a:buAutoNum type="arabicPeriod"/>
            </a:pPr>
            <a:r>
              <a:rPr lang="en-US" sz="950" b="1" i="0" dirty="0">
                <a:effectLst/>
                <a:latin typeface="-apple-system"/>
              </a:rPr>
              <a:t>Incorporate </a:t>
            </a:r>
            <a:r>
              <a:rPr lang="en-US" sz="950" b="1" i="0" dirty="0" err="1">
                <a:effectLst/>
                <a:latin typeface="-apple-system"/>
              </a:rPr>
              <a:t>replayability</a:t>
            </a:r>
            <a:r>
              <a:rPr lang="en-US" sz="950" b="1" i="0" dirty="0">
                <a:effectLst/>
                <a:latin typeface="-apple-system"/>
              </a:rPr>
              <a:t> elements such as achievements, leaderboards, or special challenges to encourage players to revisit levels and strive for better scores.</a:t>
            </a:r>
          </a:p>
          <a:p>
            <a:pPr marL="742950" lvl="1" indent="-285750">
              <a:lnSpc>
                <a:spcPct val="115000"/>
              </a:lnSpc>
              <a:buFont typeface="+mj-lt"/>
              <a:buAutoNum type="arabicPeriod"/>
            </a:pPr>
            <a:r>
              <a:rPr lang="en-US" sz="950" b="1" i="0" dirty="0">
                <a:effectLst/>
                <a:latin typeface="-apple-system"/>
              </a:rPr>
              <a:t>Design a progression system that rewards players with new vehicles, upgrades, or unlockable content as they advance through the game, providing a sense of accomplishment and motivation to keep playing.</a:t>
            </a:r>
          </a:p>
        </p:txBody>
      </p:sp>
      <p:sp>
        <p:nvSpPr>
          <p:cNvPr id="2" name="Title 1">
            <a:extLst>
              <a:ext uri="{FF2B5EF4-FFF2-40B4-BE49-F238E27FC236}">
                <a16:creationId xmlns:a16="http://schemas.microsoft.com/office/drawing/2014/main" id="{D3FDF721-2E9F-7421-C8C8-D8ADDDAF169D}"/>
              </a:ext>
            </a:extLst>
          </p:cNvPr>
          <p:cNvSpPr>
            <a:spLocks noGrp="1"/>
          </p:cNvSpPr>
          <p:nvPr>
            <p:ph type="title"/>
          </p:nvPr>
        </p:nvSpPr>
        <p:spPr>
          <a:xfrm>
            <a:off x="7446315" y="126247"/>
            <a:ext cx="4554821" cy="2186096"/>
          </a:xfrm>
        </p:spPr>
        <p:txBody>
          <a:bodyPr anchor="t">
            <a:normAutofit/>
          </a:bodyPr>
          <a:lstStyle/>
          <a:p>
            <a:pPr algn="r"/>
            <a:r>
              <a:rPr lang="en-US" dirty="0"/>
              <a:t>Goals</a:t>
            </a:r>
          </a:p>
        </p:txBody>
      </p:sp>
      <p:grpSp>
        <p:nvGrpSpPr>
          <p:cNvPr id="2071" name="Group 2070">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2072" name="Oval 2071">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Oval 2072">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Oval 2073">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7598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3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71501D1-ED17-124B-2C8B-6A1C4E59BDC2}"/>
              </a:ext>
            </a:extLst>
          </p:cNvPr>
          <p:cNvSpPr>
            <a:spLocks noGrp="1"/>
          </p:cNvSpPr>
          <p:nvPr>
            <p:ph type="title"/>
          </p:nvPr>
        </p:nvSpPr>
        <p:spPr>
          <a:xfrm>
            <a:off x="7086315" y="540000"/>
            <a:ext cx="4554821" cy="2186096"/>
          </a:xfrm>
        </p:spPr>
        <p:txBody>
          <a:bodyPr anchor="t">
            <a:normAutofit/>
          </a:bodyPr>
          <a:lstStyle/>
          <a:p>
            <a:r>
              <a:rPr lang="en-US" sz="4700"/>
              <a:t>Prototype/Demo</a:t>
            </a:r>
          </a:p>
        </p:txBody>
      </p:sp>
      <p:grpSp>
        <p:nvGrpSpPr>
          <p:cNvPr id="26" name="Group 25">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27" name="Oval 26">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95FF5A6B-2939-0DD6-C8AE-D412E4D2BF7A}"/>
              </a:ext>
            </a:extLst>
          </p:cNvPr>
          <p:cNvPicPr>
            <a:picLocks noChangeAspect="1"/>
          </p:cNvPicPr>
          <p:nvPr/>
        </p:nvPicPr>
        <p:blipFill rotWithShape="1">
          <a:blip r:embed="rId2"/>
          <a:srcRect l="14559" r="18941"/>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Content Placeholder 2">
            <a:extLst>
              <a:ext uri="{FF2B5EF4-FFF2-40B4-BE49-F238E27FC236}">
                <a16:creationId xmlns:a16="http://schemas.microsoft.com/office/drawing/2014/main" id="{469DCE76-2164-FC8B-DF02-6F3D28C74F21}"/>
              </a:ext>
            </a:extLst>
          </p:cNvPr>
          <p:cNvSpPr>
            <a:spLocks noGrp="1"/>
          </p:cNvSpPr>
          <p:nvPr>
            <p:ph idx="1"/>
          </p:nvPr>
        </p:nvSpPr>
        <p:spPr>
          <a:xfrm>
            <a:off x="7086314" y="1781896"/>
            <a:ext cx="4537073" cy="4474124"/>
          </a:xfrm>
        </p:spPr>
        <p:txBody>
          <a:bodyPr anchor="t">
            <a:normAutofit/>
          </a:bodyPr>
          <a:lstStyle/>
          <a:p>
            <a:pPr>
              <a:lnSpc>
                <a:spcPct val="115000"/>
              </a:lnSpc>
            </a:pPr>
            <a:r>
              <a:rPr lang="en-US" sz="2000" b="0" i="0" dirty="0">
                <a:effectLst/>
                <a:latin typeface="-apple-system"/>
              </a:rPr>
              <a:t>ARMORED CRUSADE serves as a prototype for what's to come, with a primary focus on refining and perfecting the gameplay mechanics that made SKY ATTACK so captivating. While aesthetics are important, the core goal of this prototype is to create an engaging and immersive gameplay experience, laying the foundation for an even more visually stunning and content-rich future game.</a:t>
            </a:r>
            <a:endParaRPr lang="en-US" sz="2000" dirty="0"/>
          </a:p>
        </p:txBody>
      </p:sp>
    </p:spTree>
    <p:extLst>
      <p:ext uri="{BB962C8B-B14F-4D97-AF65-F5344CB8AC3E}">
        <p14:creationId xmlns:p14="http://schemas.microsoft.com/office/powerpoint/2010/main" val="400776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ACDA8-22D0-C8A7-C9CB-DBD5E62A25B8}"/>
              </a:ext>
            </a:extLst>
          </p:cNvPr>
          <p:cNvSpPr>
            <a:spLocks noGrp="1"/>
          </p:cNvSpPr>
          <p:nvPr>
            <p:ph type="title"/>
          </p:nvPr>
        </p:nvSpPr>
        <p:spPr/>
        <p:txBody>
          <a:bodyPr/>
          <a:lstStyle/>
          <a:p>
            <a:r>
              <a:rPr lang="en-US" dirty="0"/>
              <a:t>For example</a:t>
            </a:r>
          </a:p>
        </p:txBody>
      </p:sp>
      <p:sp>
        <p:nvSpPr>
          <p:cNvPr id="3" name="Content Placeholder 2">
            <a:extLst>
              <a:ext uri="{FF2B5EF4-FFF2-40B4-BE49-F238E27FC236}">
                <a16:creationId xmlns:a16="http://schemas.microsoft.com/office/drawing/2014/main" id="{3D01E3D3-1BE6-B13D-8D91-CDC8C81AD76C}"/>
              </a:ext>
            </a:extLst>
          </p:cNvPr>
          <p:cNvSpPr>
            <a:spLocks noGrp="1"/>
          </p:cNvSpPr>
          <p:nvPr>
            <p:ph idx="1"/>
          </p:nvPr>
        </p:nvSpPr>
        <p:spPr>
          <a:xfrm>
            <a:off x="372869" y="1539081"/>
            <a:ext cx="11435396" cy="3779837"/>
          </a:xfrm>
        </p:spPr>
        <p:txBody>
          <a:bodyPr/>
          <a:lstStyle/>
          <a:p>
            <a:r>
              <a:rPr lang="en-US" b="0" i="0" dirty="0">
                <a:solidFill>
                  <a:srgbClr val="FFFFFF"/>
                </a:solidFill>
                <a:effectLst/>
                <a:latin typeface="-apple-system"/>
              </a:rPr>
              <a:t>ARMORED CRUSADE features a sci-fi artistic direction, exploring futuristic settings and enemies, vibrant colors, and imaginative designs. However, as the prototype potentially evolves into the final game, there would be a deliberate shift towards a more realistic aesthetic to align with the established style of the related games:</a:t>
            </a:r>
            <a:br>
              <a:rPr lang="en-US" b="0" i="0" dirty="0">
                <a:solidFill>
                  <a:srgbClr val="FFFFFF"/>
                </a:solidFill>
                <a:effectLst/>
                <a:latin typeface="-apple-system"/>
              </a:rPr>
            </a:br>
            <a:r>
              <a:rPr lang="en-US" b="0" i="0" dirty="0">
                <a:solidFill>
                  <a:srgbClr val="FFFFFF"/>
                </a:solidFill>
                <a:effectLst/>
                <a:latin typeface="-apple-system"/>
              </a:rPr>
              <a:t>Clean Sweep and Desert Strike</a:t>
            </a:r>
          </a:p>
          <a:p>
            <a:endParaRPr lang="en-US" dirty="0">
              <a:solidFill>
                <a:srgbClr val="FFFFFF"/>
              </a:solidFill>
              <a:latin typeface="-apple-system"/>
            </a:endParaRPr>
          </a:p>
          <a:p>
            <a:endParaRPr lang="en-US" dirty="0"/>
          </a:p>
        </p:txBody>
      </p:sp>
      <p:pic>
        <p:nvPicPr>
          <p:cNvPr id="5" name="Picture 4">
            <a:extLst>
              <a:ext uri="{FF2B5EF4-FFF2-40B4-BE49-F238E27FC236}">
                <a16:creationId xmlns:a16="http://schemas.microsoft.com/office/drawing/2014/main" id="{59DB82D0-CBE3-764E-9F9A-6D4319275DC6}"/>
              </a:ext>
            </a:extLst>
          </p:cNvPr>
          <p:cNvPicPr>
            <a:picLocks noChangeAspect="1"/>
          </p:cNvPicPr>
          <p:nvPr/>
        </p:nvPicPr>
        <p:blipFill>
          <a:blip r:embed="rId2"/>
          <a:stretch>
            <a:fillRect/>
          </a:stretch>
        </p:blipFill>
        <p:spPr>
          <a:xfrm>
            <a:off x="656361" y="3553527"/>
            <a:ext cx="4134427" cy="2829320"/>
          </a:xfrm>
          <a:prstGeom prst="rect">
            <a:avLst/>
          </a:prstGeom>
        </p:spPr>
      </p:pic>
      <p:pic>
        <p:nvPicPr>
          <p:cNvPr id="7" name="Picture 6">
            <a:extLst>
              <a:ext uri="{FF2B5EF4-FFF2-40B4-BE49-F238E27FC236}">
                <a16:creationId xmlns:a16="http://schemas.microsoft.com/office/drawing/2014/main" id="{CE1D637A-0AD6-9256-A0E6-2F2A0C9F4AC5}"/>
              </a:ext>
            </a:extLst>
          </p:cNvPr>
          <p:cNvPicPr>
            <a:picLocks noChangeAspect="1"/>
          </p:cNvPicPr>
          <p:nvPr/>
        </p:nvPicPr>
        <p:blipFill>
          <a:blip r:embed="rId3"/>
          <a:stretch>
            <a:fillRect/>
          </a:stretch>
        </p:blipFill>
        <p:spPr>
          <a:xfrm>
            <a:off x="7694729" y="3230271"/>
            <a:ext cx="3788611" cy="3269557"/>
          </a:xfrm>
          <a:prstGeom prst="rect">
            <a:avLst/>
          </a:prstGeom>
        </p:spPr>
      </p:pic>
      <p:pic>
        <p:nvPicPr>
          <p:cNvPr id="9" name="Graphic 8" descr="Arrow Right with solid fill">
            <a:extLst>
              <a:ext uri="{FF2B5EF4-FFF2-40B4-BE49-F238E27FC236}">
                <a16:creationId xmlns:a16="http://schemas.microsoft.com/office/drawing/2014/main" id="{5BA833A4-6358-6A13-0C71-7E02AB1D76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1332" y="3796505"/>
            <a:ext cx="2289335" cy="2289335"/>
          </a:xfrm>
          <a:prstGeom prst="rect">
            <a:avLst/>
          </a:prstGeom>
        </p:spPr>
      </p:pic>
    </p:spTree>
    <p:extLst>
      <p:ext uri="{BB962C8B-B14F-4D97-AF65-F5344CB8AC3E}">
        <p14:creationId xmlns:p14="http://schemas.microsoft.com/office/powerpoint/2010/main" val="15964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834E9-BF0C-EA24-8432-4C15BA6A2C89}"/>
              </a:ext>
            </a:extLst>
          </p:cNvPr>
          <p:cNvPicPr>
            <a:picLocks noChangeAspect="1"/>
          </p:cNvPicPr>
          <p:nvPr/>
        </p:nvPicPr>
        <p:blipFill>
          <a:blip r:embed="rId2"/>
          <a:stretch>
            <a:fillRect/>
          </a:stretch>
        </p:blipFill>
        <p:spPr>
          <a:xfrm rot="18900000">
            <a:off x="8383968" y="263190"/>
            <a:ext cx="3539514" cy="3365191"/>
          </a:xfrm>
          <a:prstGeom prst="rect">
            <a:avLst/>
          </a:prstGeom>
          <a:effectLst>
            <a:outerShdw blurRad="1270000" sx="102000" sy="102000" algn="ctr" rotWithShape="0">
              <a:prstClr val="black">
                <a:alpha val="40000"/>
              </a:prstClr>
            </a:outerShdw>
          </a:effectLst>
        </p:spPr>
      </p:pic>
      <p:sp>
        <p:nvSpPr>
          <p:cNvPr id="2" name="Title 1">
            <a:extLst>
              <a:ext uri="{FF2B5EF4-FFF2-40B4-BE49-F238E27FC236}">
                <a16:creationId xmlns:a16="http://schemas.microsoft.com/office/drawing/2014/main" id="{B522B4CE-9176-53EC-5090-248CB527DA96}"/>
              </a:ext>
            </a:extLst>
          </p:cNvPr>
          <p:cNvSpPr>
            <a:spLocks noGrp="1"/>
          </p:cNvSpPr>
          <p:nvPr>
            <p:ph type="title"/>
          </p:nvPr>
        </p:nvSpPr>
        <p:spPr/>
        <p:txBody>
          <a:bodyPr/>
          <a:lstStyle/>
          <a:p>
            <a:r>
              <a:rPr lang="en-US" dirty="0"/>
              <a:t>Lore</a:t>
            </a:r>
          </a:p>
        </p:txBody>
      </p:sp>
      <p:sp>
        <p:nvSpPr>
          <p:cNvPr id="3" name="Content Placeholder 2">
            <a:extLst>
              <a:ext uri="{FF2B5EF4-FFF2-40B4-BE49-F238E27FC236}">
                <a16:creationId xmlns:a16="http://schemas.microsoft.com/office/drawing/2014/main" id="{F8FBA8B0-7AA6-4E08-6D20-0649980A0C25}"/>
              </a:ext>
            </a:extLst>
          </p:cNvPr>
          <p:cNvSpPr>
            <a:spLocks noGrp="1"/>
          </p:cNvSpPr>
          <p:nvPr>
            <p:ph idx="1"/>
          </p:nvPr>
        </p:nvSpPr>
        <p:spPr>
          <a:xfrm>
            <a:off x="540000" y="1494978"/>
            <a:ext cx="7529581" cy="3779837"/>
          </a:xfrm>
        </p:spPr>
        <p:txBody>
          <a:bodyPr>
            <a:normAutofit/>
          </a:bodyPr>
          <a:lstStyle/>
          <a:p>
            <a:pPr marL="0" indent="0">
              <a:buNone/>
            </a:pPr>
            <a:r>
              <a:rPr lang="en-US" sz="1700" dirty="0"/>
              <a:t>In a far-off past, a great distance away, the galaxy faces a grave threat from invasive drones that are wreaking havoc throughout the solar system, leaving destruction in their wake. These drones are controlled from a mysterious off-world moon, where a malevolent force seeks to conquer the entire galaxy. In response to this peril, a courageous group known as the </a:t>
            </a:r>
            <a:r>
              <a:rPr lang="en-US" sz="1700" b="1" dirty="0"/>
              <a:t>ARMORED CRUSADE </a:t>
            </a:r>
            <a:r>
              <a:rPr lang="en-US" sz="1700" dirty="0"/>
              <a:t>emerges to defend the galaxy and restore peace!</a:t>
            </a:r>
          </a:p>
        </p:txBody>
      </p:sp>
      <p:pic>
        <p:nvPicPr>
          <p:cNvPr id="4100" name="Picture 4" descr="My 12 favourite things about Michael Bay's Armageddon | Film Stories">
            <a:extLst>
              <a:ext uri="{FF2B5EF4-FFF2-40B4-BE49-F238E27FC236}">
                <a16:creationId xmlns:a16="http://schemas.microsoft.com/office/drawing/2014/main" id="{C48EA1AD-3162-4B41-D6C4-EF2D5C631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405" y="3988961"/>
            <a:ext cx="4508323" cy="2535932"/>
          </a:xfrm>
          <a:prstGeom prst="rect">
            <a:avLst/>
          </a:prstGeom>
          <a:noFill/>
          <a:effectLst>
            <a:reflection blurRad="6350" stA="52000" endA="300" endPos="35000" dir="5400000" sy="-100000" algn="bl" rotWithShape="0"/>
            <a:softEdge rad="63500"/>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5F8FF4C-B46C-4DC3-5F1A-41B9DEE3CA28}"/>
              </a:ext>
            </a:extLst>
          </p:cNvPr>
          <p:cNvPicPr>
            <a:picLocks noChangeAspect="1"/>
          </p:cNvPicPr>
          <p:nvPr/>
        </p:nvPicPr>
        <p:blipFill>
          <a:blip r:embed="rId4"/>
          <a:stretch>
            <a:fillRect/>
          </a:stretch>
        </p:blipFill>
        <p:spPr>
          <a:xfrm>
            <a:off x="6379194" y="3051288"/>
            <a:ext cx="1333349" cy="1457213"/>
          </a:xfrm>
          <a:prstGeom prst="rect">
            <a:avLst/>
          </a:prstGeom>
        </p:spPr>
      </p:pic>
      <p:sp>
        <p:nvSpPr>
          <p:cNvPr id="12" name="Content Placeholder 2">
            <a:extLst>
              <a:ext uri="{FF2B5EF4-FFF2-40B4-BE49-F238E27FC236}">
                <a16:creationId xmlns:a16="http://schemas.microsoft.com/office/drawing/2014/main" id="{715F5951-3435-6159-DF5E-E580A63E316A}"/>
              </a:ext>
            </a:extLst>
          </p:cNvPr>
          <p:cNvSpPr txBox="1">
            <a:spLocks/>
          </p:cNvSpPr>
          <p:nvPr/>
        </p:nvSpPr>
        <p:spPr>
          <a:xfrm>
            <a:off x="6486763" y="3390835"/>
            <a:ext cx="1069442" cy="518848"/>
          </a:xfrm>
          <a:prstGeom prst="rect">
            <a:avLst/>
          </a:prstGeom>
        </p:spPr>
        <p:txBody>
          <a:bodyPr vert="horz" lIns="91440" tIns="45720" rIns="91440" bIns="45720" rtlCol="0">
            <a:normAutofit fontScale="77500" lnSpcReduction="20000"/>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700" b="1" dirty="0">
                <a:solidFill>
                  <a:schemeClr val="bg1"/>
                </a:solidFill>
                <a:latin typeface="Comic Sans MS" panose="030F0702030302020204" pitchFamily="66" charset="0"/>
              </a:rPr>
              <a:t>That’s no </a:t>
            </a:r>
            <a:br>
              <a:rPr lang="en-US" sz="1700" b="1" dirty="0">
                <a:solidFill>
                  <a:schemeClr val="bg1"/>
                </a:solidFill>
                <a:latin typeface="Comic Sans MS" panose="030F0702030302020204" pitchFamily="66" charset="0"/>
              </a:rPr>
            </a:br>
            <a:r>
              <a:rPr lang="en-US" sz="1700" b="1" dirty="0">
                <a:solidFill>
                  <a:schemeClr val="bg1"/>
                </a:solidFill>
                <a:latin typeface="Comic Sans MS" panose="030F0702030302020204" pitchFamily="66" charset="0"/>
              </a:rPr>
              <a:t>moon…</a:t>
            </a:r>
          </a:p>
        </p:txBody>
      </p:sp>
    </p:spTree>
    <p:extLst>
      <p:ext uri="{BB962C8B-B14F-4D97-AF65-F5344CB8AC3E}">
        <p14:creationId xmlns:p14="http://schemas.microsoft.com/office/powerpoint/2010/main" val="88740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51" name="Group 615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6152" name="Rectangle 615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53" name="Oval 615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54" name="Oval 615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6155" name="Group 615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160" name="Rectangle 615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61" name="Rectangle 616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6156" name="Group 615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158" name="Rectangle 615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159" name="Rectangle 615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157" name="Rectangle 615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6163" name="Rectangle 616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6165" name="Rectangle 6164">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67" name="Group 6166">
            <a:extLst>
              <a:ext uri="{FF2B5EF4-FFF2-40B4-BE49-F238E27FC236}">
                <a16:creationId xmlns:a16="http://schemas.microsoft.com/office/drawing/2014/main" id="{2A745492-95CF-4812-9BF8-F331CCF4E2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6168" name="Oval 6167">
              <a:extLst>
                <a:ext uri="{FF2B5EF4-FFF2-40B4-BE49-F238E27FC236}">
                  <a16:creationId xmlns:a16="http://schemas.microsoft.com/office/drawing/2014/main" id="{5EBA559C-9528-4DF6-97A9-9F1B15754E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Oval 6168">
              <a:extLst>
                <a:ext uri="{FF2B5EF4-FFF2-40B4-BE49-F238E27FC236}">
                  <a16:creationId xmlns:a16="http://schemas.microsoft.com/office/drawing/2014/main" id="{788FD41A-2B00-4751-85D7-9C68D15D6B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0" name="Oval 6169">
              <a:extLst>
                <a:ext uri="{FF2B5EF4-FFF2-40B4-BE49-F238E27FC236}">
                  <a16:creationId xmlns:a16="http://schemas.microsoft.com/office/drawing/2014/main" id="{97CDAE9A-F5BF-4BA9-B6CE-A87B6A8ECC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6172" name="Freeform: Shape 6171">
            <a:extLst>
              <a:ext uri="{FF2B5EF4-FFF2-40B4-BE49-F238E27FC236}">
                <a16:creationId xmlns:a16="http://schemas.microsoft.com/office/drawing/2014/main" id="{1AE9598F-D7DE-4210-9654-730537624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9950BD-42F5-E499-4C54-372DA02B272D}"/>
              </a:ext>
            </a:extLst>
          </p:cNvPr>
          <p:cNvSpPr>
            <a:spLocks noGrp="1"/>
          </p:cNvSpPr>
          <p:nvPr>
            <p:ph type="title"/>
          </p:nvPr>
        </p:nvSpPr>
        <p:spPr>
          <a:xfrm>
            <a:off x="190204" y="2466089"/>
            <a:ext cx="6375150" cy="4792050"/>
          </a:xfrm>
        </p:spPr>
        <p:txBody>
          <a:bodyPr vert="horz" lIns="91440" tIns="45720" rIns="91440" bIns="45720" rtlCol="0" anchor="t">
            <a:normAutofit/>
          </a:bodyPr>
          <a:lstStyle/>
          <a:p>
            <a:r>
              <a:rPr lang="en-US" sz="5500" b="1" dirty="0"/>
              <a:t>Game Time!</a:t>
            </a:r>
            <a:br>
              <a:rPr lang="en-US" sz="5500" b="1" dirty="0"/>
            </a:br>
            <a:br>
              <a:rPr lang="en-US" sz="5500" dirty="0"/>
            </a:br>
            <a:r>
              <a:rPr lang="en-US" sz="2800" dirty="0"/>
              <a:t>Play it here:</a:t>
            </a:r>
            <a:br>
              <a:rPr lang="en-US" sz="2800" dirty="0"/>
            </a:br>
            <a:r>
              <a:rPr lang="en-US" sz="2800" dirty="0"/>
              <a:t>S:\user storage\</a:t>
            </a:r>
            <a:r>
              <a:rPr lang="en-US" sz="2800" dirty="0" err="1"/>
              <a:t>chad</a:t>
            </a:r>
            <a:r>
              <a:rPr lang="en-US" sz="2800" dirty="0"/>
              <a:t>\Armored Crusade</a:t>
            </a:r>
          </a:p>
        </p:txBody>
      </p:sp>
      <p:pic>
        <p:nvPicPr>
          <p:cNvPr id="6146" name="Picture 2" descr="Pixel art arcade machine games GIF - Find on GIFER">
            <a:extLst>
              <a:ext uri="{FF2B5EF4-FFF2-40B4-BE49-F238E27FC236}">
                <a16:creationId xmlns:a16="http://schemas.microsoft.com/office/drawing/2014/main" id="{87A93301-6065-359E-264F-592DE0DBB6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5000" y="1629000"/>
            <a:ext cx="3600000" cy="3600000"/>
          </a:xfrm>
          <a:prstGeom prst="rect">
            <a:avLst/>
          </a:prstGeom>
          <a:noFill/>
          <a:effectLst>
            <a:softEdge rad="8382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08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low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179</TotalTime>
  <Words>695</Words>
  <Application>Microsoft Office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-apple-system</vt:lpstr>
      <vt:lpstr>Arial</vt:lpstr>
      <vt:lpstr>Avenir Next LT Pro</vt:lpstr>
      <vt:lpstr>Bell MT</vt:lpstr>
      <vt:lpstr>Comic Sans MS</vt:lpstr>
      <vt:lpstr>GlowVTI</vt:lpstr>
      <vt:lpstr>ARMORED CRUSADE</vt:lpstr>
      <vt:lpstr>Home Team Game Dev</vt:lpstr>
      <vt:lpstr>Genre</vt:lpstr>
      <vt:lpstr>Inspiration</vt:lpstr>
      <vt:lpstr>Goals</vt:lpstr>
      <vt:lpstr>Prototype/Demo</vt:lpstr>
      <vt:lpstr>For example</vt:lpstr>
      <vt:lpstr>Lore</vt:lpstr>
      <vt:lpstr>Game Time!  Play it here: S:\user storage\chad\Armored Crusade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Armored Crusade</dc:title>
  <dc:creator>OL-Linthicum, Chad (Online)</dc:creator>
  <cp:lastModifiedBy>OL-Linthicum, Chad (Online)</cp:lastModifiedBy>
  <cp:revision>23</cp:revision>
  <dcterms:created xsi:type="dcterms:W3CDTF">2023-09-18T15:19:14Z</dcterms:created>
  <dcterms:modified xsi:type="dcterms:W3CDTF">2023-09-18T19:27:00Z</dcterms:modified>
</cp:coreProperties>
</file>